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96" r:id="rId2"/>
    <p:sldId id="338" r:id="rId3"/>
    <p:sldId id="329" r:id="rId4"/>
    <p:sldId id="348" r:id="rId5"/>
    <p:sldId id="350" r:id="rId6"/>
    <p:sldId id="351" r:id="rId7"/>
    <p:sldId id="352" r:id="rId8"/>
    <p:sldId id="353" r:id="rId9"/>
    <p:sldId id="328" r:id="rId10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7E00A9E2-119D-40EF-A5C0-65315EDCDA39}">
          <p14:sldIdLst>
            <p14:sldId id="296"/>
            <p14:sldId id="338"/>
            <p14:sldId id="329"/>
            <p14:sldId id="348"/>
            <p14:sldId id="350"/>
            <p14:sldId id="351"/>
            <p14:sldId id="352"/>
            <p14:sldId id="353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263"/>
    <a:srgbClr val="243466"/>
    <a:srgbClr val="2A3978"/>
    <a:srgbClr val="2D357F"/>
    <a:srgbClr val="1A3296"/>
    <a:srgbClr val="BCBDBF"/>
    <a:srgbClr val="374E9C"/>
    <a:srgbClr val="989A9D"/>
    <a:srgbClr val="425FBC"/>
    <a:srgbClr val="495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Estilo Escuro 1 - Destaqu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Estilo com Tema 2 - Destaqu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Destaqu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Estilo Claro 1 - Destaqu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Destaqu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Estilo Escuro 2 - Destaque 5/Destaqu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Estilo Escuro 2 - Destaque 1/Destaqu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Escuro 2 - Destaque 3/Destaqu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AF606853-7671-496A-8E4F-DF71F8EC918B}" styleName="Estilo Escuro 1 - Destaqu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Estilo Escuro 1 - Destaqu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9" autoAdjust="0"/>
    <p:restoredTop sz="94667" autoAdjust="0"/>
  </p:normalViewPr>
  <p:slideViewPr>
    <p:cSldViewPr>
      <p:cViewPr varScale="1">
        <p:scale>
          <a:sx n="81" d="100"/>
          <a:sy n="81" d="100"/>
        </p:scale>
        <p:origin x="14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20B12-CA3B-43AE-8EA9-BE21E357C4A2}" type="datetimeFigureOut">
              <a:rPr lang="pt-PT" smtClean="0"/>
              <a:pPr/>
              <a:t>10/09/2024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E0ED-A8F9-40F6-9FDB-39BC2D7FC4E0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985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16F3-9BA3-4867-ABAE-26125BCFBDCD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45-1F73-49B8-B8F9-45C5BBD5F4F5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CBB8-F59D-41B8-8736-CECDA71FF702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9223-BCE3-4A62-97FB-D4060E8C16DC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7578-E956-43C9-8E4D-8B2DFF5081AF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503B-297F-476B-BDAC-EA08AAC06EAF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DD04-52D3-40ED-A34A-852C9F53B4E5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F3C9-E003-446F-9DF7-57D79AEB50B1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E144-2E01-42B8-B3F5-7E007DFAE2D8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BBB1-B844-4654-B226-A7F5B1394EA0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960A-83B9-4B32-9E27-C04020E5AC68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B52F-B6E5-4C25-BCD6-D81BFA0B7D07}" type="datetime1">
              <a:rPr lang="pt-PT" smtClean="0"/>
              <a:pPr/>
              <a:t>10/09/2024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9505" y="-6350"/>
            <a:ext cx="9907588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077965" y="2854677"/>
            <a:ext cx="40324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b="1" dirty="0">
                <a:latin typeface="Myriad Pro" pitchFamily="34" charset="0"/>
              </a:rPr>
              <a:t>ISUTC</a:t>
            </a:r>
            <a:r>
              <a:rPr lang="pt-PT" dirty="0">
                <a:latin typeface="Myriad Pro" pitchFamily="34" charset="0"/>
              </a:rPr>
              <a:t> INSTITUTO </a:t>
            </a:r>
            <a:r>
              <a:rPr lang="pt-PT" b="1" dirty="0">
                <a:latin typeface="Myriad Pro" pitchFamily="34" charset="0"/>
              </a:rPr>
              <a:t>SUPERIOR</a:t>
            </a:r>
            <a:r>
              <a:rPr lang="pt-PT" dirty="0">
                <a:latin typeface="Myriad Pro" pitchFamily="34" charset="0"/>
              </a:rPr>
              <a:t> DE </a:t>
            </a:r>
          </a:p>
          <a:p>
            <a:r>
              <a:rPr lang="pt-PT" b="1" dirty="0">
                <a:latin typeface="Myriad Pro" pitchFamily="34" charset="0"/>
              </a:rPr>
              <a:t>TRANSPORTES</a:t>
            </a:r>
            <a:r>
              <a:rPr lang="pt-PT" dirty="0">
                <a:latin typeface="Myriad Pro" pitchFamily="34" charset="0"/>
              </a:rPr>
              <a:t> E </a:t>
            </a:r>
            <a:r>
              <a:rPr lang="pt-PT" b="1" dirty="0">
                <a:latin typeface="Myriad Pro" pitchFamily="34" charset="0"/>
              </a:rPr>
              <a:t>COMUNICAÇÕES</a:t>
            </a:r>
          </a:p>
        </p:txBody>
      </p:sp>
      <p:pic>
        <p:nvPicPr>
          <p:cNvPr id="2053" name="Picture 5" descr="C:\Users\smaia.ISUTC\Desktop\ENTER\logos\ISUTC ProfPic 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63805"/>
            <a:ext cx="3024336" cy="141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1">
            <a:extLst>
              <a:ext uri="{FF2B5EF4-FFF2-40B4-BE49-F238E27FC236}">
                <a16:creationId xmlns:a16="http://schemas.microsoft.com/office/drawing/2014/main" id="{5B60D95D-63FD-4550-0A15-C0313C9E2592}"/>
              </a:ext>
            </a:extLst>
          </p:cNvPr>
          <p:cNvSpPr txBox="1"/>
          <p:nvPr/>
        </p:nvSpPr>
        <p:spPr>
          <a:xfrm>
            <a:off x="5070406" y="4076121"/>
            <a:ext cx="44676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b="1" dirty="0">
                <a:latin typeface="Myriad Pro" pitchFamily="34" charset="0"/>
              </a:rPr>
              <a:t>Programação 1</a:t>
            </a:r>
            <a:endParaRPr lang="pt-PT" b="1" i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6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2448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A3978"/>
                </a:solidFill>
              </a:rPr>
              <a:t>Sumário: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PT" sz="2400" dirty="0" err="1">
                <a:solidFill>
                  <a:srgbClr val="2A3978"/>
                </a:solidFill>
              </a:rPr>
              <a:t>Class</a:t>
            </a:r>
            <a:r>
              <a:rPr lang="pt-PT" sz="2400" dirty="0">
                <a:solidFill>
                  <a:srgbClr val="2A3978"/>
                </a:solidFill>
              </a:rPr>
              <a:t> </a:t>
            </a:r>
            <a:r>
              <a:rPr lang="pt-PT" sz="2400" dirty="0" err="1">
                <a:solidFill>
                  <a:srgbClr val="2A3978"/>
                </a:solidFill>
              </a:rPr>
              <a:t>String</a:t>
            </a:r>
            <a:endParaRPr lang="pt-PT" sz="2400" dirty="0">
              <a:solidFill>
                <a:srgbClr val="2A39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7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Objectivos</a:t>
            </a:r>
            <a:r>
              <a:rPr lang="pt-PT" sz="2400" b="1" dirty="0">
                <a:solidFill>
                  <a:srgbClr val="2A3978"/>
                </a:solidFill>
              </a:rPr>
              <a:t>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r>
              <a:rPr lang="pt-PT" sz="2400" dirty="0">
                <a:solidFill>
                  <a:srgbClr val="243466"/>
                </a:solidFill>
              </a:rPr>
              <a:t>Usar os diferentes elementos da </a:t>
            </a:r>
            <a:r>
              <a:rPr lang="pt-PT" sz="2400" b="1" i="1" dirty="0" err="1">
                <a:solidFill>
                  <a:srgbClr val="243466"/>
                </a:solidFill>
              </a:rPr>
              <a:t>class</a:t>
            </a:r>
            <a:r>
              <a:rPr lang="pt-PT" sz="2400" b="1" dirty="0">
                <a:solidFill>
                  <a:srgbClr val="243466"/>
                </a:solidFill>
              </a:rPr>
              <a:t> </a:t>
            </a:r>
            <a:r>
              <a:rPr lang="pt-PT" sz="2400" b="1" i="1" dirty="0" err="1">
                <a:solidFill>
                  <a:srgbClr val="243466"/>
                </a:solidFill>
              </a:rPr>
              <a:t>String</a:t>
            </a:r>
            <a:endParaRPr lang="pt-PT" sz="2400" b="1" i="1" dirty="0">
              <a:solidFill>
                <a:srgbClr val="2434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7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Class</a:t>
            </a:r>
            <a:r>
              <a:rPr lang="pt-PT" sz="2400" b="1" dirty="0">
                <a:solidFill>
                  <a:srgbClr val="2A3978"/>
                </a:solidFill>
              </a:rPr>
              <a:t> </a:t>
            </a:r>
            <a:r>
              <a:rPr lang="pt-PT" sz="2400" b="1" dirty="0" err="1">
                <a:solidFill>
                  <a:srgbClr val="2A3978"/>
                </a:solidFill>
              </a:rPr>
              <a:t>String</a:t>
            </a:r>
            <a:r>
              <a:rPr lang="pt-PT" sz="2400" b="1" dirty="0">
                <a:solidFill>
                  <a:srgbClr val="2A3978"/>
                </a:solidFill>
              </a:rPr>
              <a:t>: Definição</a:t>
            </a:r>
          </a:p>
          <a:p>
            <a:r>
              <a:rPr lang="pt-PT" sz="2400" dirty="0">
                <a:solidFill>
                  <a:srgbClr val="233263"/>
                </a:solidFill>
              </a:rPr>
              <a:t>Uma </a:t>
            </a:r>
            <a:r>
              <a:rPr lang="pt-PT" sz="2400" dirty="0" err="1">
                <a:solidFill>
                  <a:srgbClr val="233263"/>
                </a:solidFill>
              </a:rPr>
              <a:t>string</a:t>
            </a:r>
            <a:r>
              <a:rPr lang="pt-PT" sz="2400" dirty="0">
                <a:solidFill>
                  <a:srgbClr val="233263"/>
                </a:solidFill>
              </a:rPr>
              <a:t> </a:t>
            </a:r>
            <a:r>
              <a:rPr lang="pt-PT" sz="2400" b="1" dirty="0">
                <a:solidFill>
                  <a:srgbClr val="233263"/>
                </a:solidFill>
              </a:rPr>
              <a:t> </a:t>
            </a:r>
            <a:r>
              <a:rPr lang="pt-PT" sz="2400" dirty="0">
                <a:solidFill>
                  <a:srgbClr val="233263"/>
                </a:solidFill>
              </a:rPr>
              <a:t>é um tipo que corresponde à união de um conjunto de caracteres.</a:t>
            </a:r>
          </a:p>
          <a:p>
            <a:r>
              <a:rPr lang="pt-BR" sz="2400" dirty="0">
                <a:solidFill>
                  <a:srgbClr val="243466"/>
                </a:solidFill>
              </a:rPr>
              <a:t>Todos os tipos utilizados na linguagem Java, com excepção dos tipos primitivos (int, double, char e boolean), são "objetos". O tipo </a:t>
            </a:r>
            <a:r>
              <a:rPr lang="pt-BR" sz="2400" dirty="0" err="1">
                <a:solidFill>
                  <a:srgbClr val="243466"/>
                </a:solidFill>
              </a:rPr>
              <a:t>String</a:t>
            </a:r>
            <a:r>
              <a:rPr lang="pt-BR" sz="2400" dirty="0">
                <a:solidFill>
                  <a:srgbClr val="243466"/>
                </a:solidFill>
              </a:rPr>
              <a:t>, com S maiúsculo, é um dos </a:t>
            </a:r>
            <a:r>
              <a:rPr lang="pt-BR" sz="2400" dirty="0" err="1">
                <a:solidFill>
                  <a:srgbClr val="243466"/>
                </a:solidFill>
              </a:rPr>
              <a:t>objectos</a:t>
            </a:r>
            <a:r>
              <a:rPr lang="pt-BR" sz="2400" dirty="0">
                <a:solidFill>
                  <a:srgbClr val="243466"/>
                </a:solidFill>
              </a:rPr>
              <a:t> mais utilizados. </a:t>
            </a:r>
          </a:p>
          <a:p>
            <a:r>
              <a:rPr lang="pt-BR" sz="2400" dirty="0">
                <a:solidFill>
                  <a:srgbClr val="243466"/>
                </a:solidFill>
              </a:rPr>
              <a:t>São </a:t>
            </a:r>
            <a:r>
              <a:rPr lang="pt-BR" sz="2400" dirty="0" err="1">
                <a:solidFill>
                  <a:srgbClr val="243466"/>
                </a:solidFill>
              </a:rPr>
              <a:t>objectos</a:t>
            </a:r>
            <a:r>
              <a:rPr lang="pt-BR" sz="2400" dirty="0">
                <a:solidFill>
                  <a:srgbClr val="243466"/>
                </a:solidFill>
              </a:rPr>
              <a:t> ou instâncias da classe </a:t>
            </a:r>
            <a:r>
              <a:rPr lang="pt-BR" sz="2400" dirty="0" err="1">
                <a:solidFill>
                  <a:srgbClr val="FF0000"/>
                </a:solidFill>
              </a:rPr>
              <a:t>java.lang.String</a:t>
            </a:r>
            <a:r>
              <a:rPr lang="pt-BR" sz="2400" dirty="0">
                <a:solidFill>
                  <a:srgbClr val="243466"/>
                </a:solidFill>
              </a:rPr>
              <a:t>, portanto, devem ser </a:t>
            </a:r>
            <a:r>
              <a:rPr lang="pt-BR" sz="2400" u="sng" dirty="0">
                <a:solidFill>
                  <a:srgbClr val="243466"/>
                </a:solidFill>
              </a:rPr>
              <a:t>declarados</a:t>
            </a:r>
            <a:r>
              <a:rPr lang="pt-BR" sz="2400" dirty="0">
                <a:solidFill>
                  <a:srgbClr val="243466"/>
                </a:solidFill>
              </a:rPr>
              <a:t> e </a:t>
            </a:r>
            <a:r>
              <a:rPr lang="pt-BR" sz="2400" u="sng" dirty="0">
                <a:solidFill>
                  <a:srgbClr val="243466"/>
                </a:solidFill>
              </a:rPr>
              <a:t>instanciados.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E898A8-D082-BDF3-B166-C1B0481B2E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4869160"/>
            <a:ext cx="733570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25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Class</a:t>
            </a:r>
            <a:r>
              <a:rPr lang="pt-PT" sz="2400" b="1" dirty="0">
                <a:solidFill>
                  <a:srgbClr val="2A3978"/>
                </a:solidFill>
              </a:rPr>
              <a:t> </a:t>
            </a:r>
            <a:r>
              <a:rPr lang="pt-PT" sz="2400" b="1" dirty="0" err="1">
                <a:solidFill>
                  <a:srgbClr val="2A3978"/>
                </a:solidFill>
              </a:rPr>
              <a:t>String</a:t>
            </a:r>
            <a:r>
              <a:rPr lang="pt-PT" sz="2400" b="1" dirty="0">
                <a:solidFill>
                  <a:srgbClr val="2A3978"/>
                </a:solidFill>
              </a:rPr>
              <a:t>: métodos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D76DF-97D2-BD0D-73B7-35C4DD1E5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562634"/>
              </p:ext>
            </p:extLst>
          </p:nvPr>
        </p:nvGraphicFramePr>
        <p:xfrm>
          <a:off x="0" y="2060848"/>
          <a:ext cx="9139777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656">
                  <a:extLst>
                    <a:ext uri="{9D8B030D-6E8A-4147-A177-3AD203B41FA5}">
                      <a16:colId xmlns:a16="http://schemas.microsoft.com/office/drawing/2014/main" val="343588250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617867616"/>
                    </a:ext>
                  </a:extLst>
                </a:gridCol>
                <a:gridCol w="5791913">
                  <a:extLst>
                    <a:ext uri="{9D8B030D-6E8A-4147-A177-3AD203B41FA5}">
                      <a16:colId xmlns:a16="http://schemas.microsoft.com/office/drawing/2014/main" val="19776379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Tipo</a:t>
                      </a:r>
                      <a:r>
                        <a:rPr lang="en-US" sz="1800" dirty="0"/>
                        <a:t> do valor de </a:t>
                      </a:r>
                      <a:r>
                        <a:rPr lang="en-US" sz="1800" dirty="0" err="1"/>
                        <a:t>retorno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Método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/>
                        <a:t>Descrição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86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charAt</a:t>
                      </a:r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o i-ésimo caractere da string.</a:t>
                      </a:r>
                      <a:r>
                        <a:rPr lang="pt-BR" sz="1800" u="sng" dirty="0"/>
                        <a:t>Obs:</a:t>
                      </a:r>
                      <a:r>
                        <a:rPr lang="pt-BR" sz="1800" dirty="0"/>
                        <a:t>assim como nos vetores a posição do primeiro caractere de uma string é igual a 0 (zero)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904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concat</a:t>
                      </a:r>
                      <a:r>
                        <a:rPr lang="en-US" sz="1800" dirty="0"/>
                        <a:t>(String 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uma string com os caracteres deste objeto concatenados (no final) com os caracteres do argumento "s".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7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boolean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contains(String 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verdadeiro se a sequência de caracteres do argumento "s" existe no objeto e falso caso contrário.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12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boolean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equals(String 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true se as strings forem "exatamente" iguais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03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boolean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equalsIgnoreCase</a:t>
                      </a:r>
                      <a:r>
                        <a:rPr lang="en-US" sz="1800" dirty="0"/>
                        <a:t> (String 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true se as strings forem iguais (ignorando na comparação se os caracteres são maiúsculos ou minúsculos)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390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5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Class</a:t>
            </a:r>
            <a:r>
              <a:rPr lang="pt-PT" sz="2400" b="1" dirty="0">
                <a:solidFill>
                  <a:srgbClr val="2A3978"/>
                </a:solidFill>
              </a:rPr>
              <a:t> </a:t>
            </a:r>
            <a:r>
              <a:rPr lang="pt-PT" sz="2400" b="1" dirty="0" err="1">
                <a:solidFill>
                  <a:srgbClr val="2A3978"/>
                </a:solidFill>
              </a:rPr>
              <a:t>String</a:t>
            </a:r>
            <a:r>
              <a:rPr lang="pt-PT" sz="2400" b="1" dirty="0">
                <a:solidFill>
                  <a:srgbClr val="2A3978"/>
                </a:solidFill>
              </a:rPr>
              <a:t>: métodos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B33457-DA18-3E80-8BE2-958F6AB65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21471"/>
              </p:ext>
            </p:extLst>
          </p:nvPr>
        </p:nvGraphicFramePr>
        <p:xfrm>
          <a:off x="-1" y="1948224"/>
          <a:ext cx="913977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802">
                  <a:extLst>
                    <a:ext uri="{9D8B030D-6E8A-4147-A177-3AD203B41FA5}">
                      <a16:colId xmlns:a16="http://schemas.microsoft.com/office/drawing/2014/main" val="3435882508"/>
                    </a:ext>
                  </a:extLst>
                </a:gridCol>
                <a:gridCol w="2199950">
                  <a:extLst>
                    <a:ext uri="{9D8B030D-6E8A-4147-A177-3AD203B41FA5}">
                      <a16:colId xmlns:a16="http://schemas.microsoft.com/office/drawing/2014/main" val="3617867616"/>
                    </a:ext>
                  </a:extLst>
                </a:gridCol>
                <a:gridCol w="6317026">
                  <a:extLst>
                    <a:ext uri="{9D8B030D-6E8A-4147-A177-3AD203B41FA5}">
                      <a16:colId xmlns:a16="http://schemas.microsoft.com/office/drawing/2014/main" val="1977637995"/>
                    </a:ext>
                  </a:extLst>
                </a:gridCol>
              </a:tblGrid>
              <a:tr h="9032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/>
                        <a:t>int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indexOf</a:t>
                      </a:r>
                      <a:r>
                        <a:rPr lang="en-US" sz="1800" b="0" dirty="0"/>
                        <a:t>(char </a:t>
                      </a:r>
                      <a:r>
                        <a:rPr lang="en-US" sz="1800" b="0" dirty="0" err="1"/>
                        <a:t>ch</a:t>
                      </a:r>
                      <a:r>
                        <a:rPr lang="en-US" sz="1800" b="0" dirty="0"/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kern="1200" dirty="0"/>
                        <a:t>Retorna o índice dentro da sequência de caracteres da primeira ocorrência do caractere especificado (ch). O valor -1 como retorno indica que não existe uma ocorrência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904738"/>
                  </a:ext>
                </a:extLst>
              </a:tr>
              <a:tr h="903218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int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indexOf</a:t>
                      </a:r>
                      <a:r>
                        <a:rPr lang="en-US" sz="1800" b="0" dirty="0"/>
                        <a:t>(String 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o índice dentro da sequência de caracteres da primeira ocorrência da substring especificada (s). O valor -1 como retorno indica que não existe uma ocorrência.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78919"/>
                  </a:ext>
                </a:extLst>
              </a:tr>
              <a:tr h="903218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int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lastIndexOf</a:t>
                      </a:r>
                      <a:r>
                        <a:rPr lang="en-US" sz="1800" b="0" dirty="0"/>
                        <a:t>(char </a:t>
                      </a:r>
                      <a:r>
                        <a:rPr lang="en-US" sz="1800" b="0" dirty="0" err="1"/>
                        <a:t>ch</a:t>
                      </a:r>
                      <a:r>
                        <a:rPr lang="en-US" sz="1800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o índice dentro da sequência de caracteres da última ocorrência do caractere especificado (ch). O valor -1 como retorno indica que não existe uma ocorrência.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124527"/>
                  </a:ext>
                </a:extLst>
              </a:tr>
              <a:tr h="903218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int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lastIndexOf</a:t>
                      </a:r>
                      <a:r>
                        <a:rPr lang="en-US" sz="1800" b="0" dirty="0"/>
                        <a:t>(String 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/>
                        <a:t>Retorna o índice dentro da sequência de caracteres da última ocorrência da substring especificada (s). O valor -1 como retorno indica que não existe uma ocorrência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031994"/>
                  </a:ext>
                </a:extLst>
              </a:tr>
              <a:tr h="635598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int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length()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o tamanho da string, ou seja, a quantidade de caracteres da string.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390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Class</a:t>
            </a:r>
            <a:r>
              <a:rPr lang="pt-PT" sz="2400" b="1" dirty="0">
                <a:solidFill>
                  <a:srgbClr val="2A3978"/>
                </a:solidFill>
              </a:rPr>
              <a:t> </a:t>
            </a:r>
            <a:r>
              <a:rPr lang="pt-PT" sz="2400" b="1" dirty="0" err="1">
                <a:solidFill>
                  <a:srgbClr val="2A3978"/>
                </a:solidFill>
              </a:rPr>
              <a:t>String</a:t>
            </a:r>
            <a:r>
              <a:rPr lang="pt-PT" sz="2400" b="1" dirty="0">
                <a:solidFill>
                  <a:srgbClr val="2A3978"/>
                </a:solidFill>
              </a:rPr>
              <a:t>: métodos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3F2918-DC8B-6213-8A5F-46EF10609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905419"/>
              </p:ext>
            </p:extLst>
          </p:nvPr>
        </p:nvGraphicFramePr>
        <p:xfrm>
          <a:off x="3447" y="1970504"/>
          <a:ext cx="9136329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129">
                  <a:extLst>
                    <a:ext uri="{9D8B030D-6E8A-4147-A177-3AD203B41FA5}">
                      <a16:colId xmlns:a16="http://schemas.microsoft.com/office/drawing/2014/main" val="3435882508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617867616"/>
                    </a:ext>
                  </a:extLst>
                </a:gridCol>
                <a:gridCol w="5575888">
                  <a:extLst>
                    <a:ext uri="{9D8B030D-6E8A-4147-A177-3AD203B41FA5}">
                      <a16:colId xmlns:a16="http://schemas.microsoft.com/office/drawing/2014/main" val="1977637995"/>
                    </a:ext>
                  </a:extLst>
                </a:gridCol>
              </a:tblGrid>
              <a:tr h="460616">
                <a:tc>
                  <a:txBody>
                    <a:bodyPr/>
                    <a:lstStyle/>
                    <a:p>
                      <a:r>
                        <a:rPr lang="en-US" sz="1800" b="0" dirty="0"/>
                        <a:t>String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toLowerCase</a:t>
                      </a:r>
                      <a:r>
                        <a:rPr lang="en-US" sz="1800" b="0" dirty="0"/>
                        <a:t>()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/>
                        <a:t>Retorna a string com os caracteres convertidos em "minúsculos".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91527"/>
                  </a:ext>
                </a:extLst>
              </a:tr>
              <a:tr h="460616">
                <a:tc>
                  <a:txBody>
                    <a:bodyPr/>
                    <a:lstStyle/>
                    <a:p>
                      <a:r>
                        <a:rPr lang="en-US" sz="1800" dirty="0"/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toUpperCase</a:t>
                      </a:r>
                      <a:r>
                        <a:rPr lang="en-US" sz="1800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a string com os caracteres convertidos em "maiúsculas".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280755"/>
                  </a:ext>
                </a:extLst>
              </a:tr>
              <a:tr h="460616">
                <a:tc>
                  <a:txBody>
                    <a:bodyPr/>
                    <a:lstStyle/>
                    <a:p>
                      <a:r>
                        <a:rPr lang="en-US" sz="1800" dirty="0"/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trim()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Retorna a string com os espaços em branco do início e do final da cadeia removidos.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689901"/>
                  </a:ext>
                </a:extLst>
              </a:tr>
              <a:tr h="583447">
                <a:tc>
                  <a:txBody>
                    <a:bodyPr/>
                    <a:lstStyle/>
                    <a:p>
                      <a:r>
                        <a:rPr lang="en-US" sz="1800" dirty="0"/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replace(char </a:t>
                      </a:r>
                      <a:r>
                        <a:rPr lang="en-US" sz="1800" dirty="0" err="1"/>
                        <a:t>oldChar</a:t>
                      </a:r>
                      <a:r>
                        <a:rPr lang="en-US" sz="1800" dirty="0"/>
                        <a:t>, char </a:t>
                      </a:r>
                      <a:r>
                        <a:rPr lang="en-US" sz="1800" dirty="0" err="1"/>
                        <a:t>newChar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/>
                        <a:t>Retorna a string resultante da troca de "todas" as ocorrências do caractere "oldChar" pelo caractere "newChar"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3092843"/>
                  </a:ext>
                </a:extLst>
              </a:tr>
              <a:tr h="583447">
                <a:tc>
                  <a:txBody>
                    <a:bodyPr/>
                    <a:lstStyle/>
                    <a:p>
                      <a:r>
                        <a:rPr lang="en-US" sz="1800" dirty="0"/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substring(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inicio</a:t>
                      </a:r>
                      <a:r>
                        <a:rPr lang="en-US" sz="1800" dirty="0"/>
                        <a:t>,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int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fim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Retorna a "substring" da string definida a partir da posição "ini" até a posição "fim-1".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29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2232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33263"/>
                </a:solidFill>
              </a:rPr>
              <a:t>Exemplos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t-PT" sz="2400" dirty="0">
                <a:solidFill>
                  <a:srgbClr val="233263"/>
                </a:solidFill>
              </a:rPr>
              <a:t>Faça um programa que permite de contabilizar quantas vezes a letra “a” aparece em uma frase informada pelo usuário.</a:t>
            </a:r>
            <a:endParaRPr lang="pt-PT" sz="2400" b="1" dirty="0">
              <a:solidFill>
                <a:srgbClr val="2332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8" t="38432" r="31331" b="13582"/>
          <a:stretch/>
        </p:blipFill>
        <p:spPr bwMode="auto">
          <a:xfrm>
            <a:off x="1" y="1"/>
            <a:ext cx="9905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43608" y="5293657"/>
            <a:ext cx="31683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>
                <a:latin typeface="Myriad Pro" pitchFamily="34" charset="0"/>
              </a:rPr>
              <a:t>Prolong. da Av. Kim Il Sung (IFT/TDM) Edifício D1</a:t>
            </a:r>
          </a:p>
          <a:p>
            <a:r>
              <a:rPr lang="pt-PT" sz="1100" dirty="0">
                <a:latin typeface="Myriad Pro" pitchFamily="34" charset="0"/>
              </a:rPr>
              <a:t>Maputo, Moçambique</a:t>
            </a:r>
          </a:p>
          <a:p>
            <a:endParaRPr lang="pt-PT" sz="600" dirty="0">
              <a:latin typeface="Myriad Pro" pitchFamily="34" charset="0"/>
            </a:endParaRPr>
          </a:p>
          <a:p>
            <a:r>
              <a:rPr lang="pt-PT" sz="1100" b="1" dirty="0">
                <a:latin typeface="Myriad Pro" pitchFamily="34" charset="0"/>
              </a:rPr>
              <a:t>www.facebook.com/isutc</a:t>
            </a:r>
          </a:p>
          <a:p>
            <a:r>
              <a:rPr lang="pt-PT" sz="1600" b="1" dirty="0">
                <a:latin typeface="Myriad Pro" pitchFamily="34" charset="0"/>
              </a:rPr>
              <a:t>www.transcom.co.mz/isutc</a:t>
            </a:r>
          </a:p>
          <a:p>
            <a:endParaRPr lang="pt-PT" sz="1000" b="1" dirty="0">
              <a:latin typeface="Myriad Pro" pitchFamily="34" charset="0"/>
            </a:endParaRPr>
          </a:p>
        </p:txBody>
      </p:sp>
      <p:pic>
        <p:nvPicPr>
          <p:cNvPr id="3077" name="Picture 5" descr="C:\Users\smaia.ISUTC\Desktop\ENTER\logos\ISUTC ProfPic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400" b="72000" l="3200" r="96800">
                        <a14:foregroundMark x1="33333" y1="47200" x2="33333" y2="47200"/>
                        <a14:foregroundMark x1="38667" y1="45067" x2="38667" y2="45067"/>
                        <a14:foregroundMark x1="49333" y1="44533" x2="49333" y2="44533"/>
                        <a14:foregroundMark x1="61333" y1="40533" x2="61333" y2="40533"/>
                        <a14:foregroundMark x1="73333" y1="40533" x2="73333" y2="40533"/>
                      </a14:backgroundRemoval>
                    </a14:imgEffect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02" y="4101416"/>
            <a:ext cx="1555882" cy="155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3172047" y="2564904"/>
            <a:ext cx="3632201" cy="792089"/>
            <a:chOff x="2203" y="3652"/>
            <a:chExt cx="2112" cy="370"/>
          </a:xfrm>
        </p:grpSpPr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2203" y="3652"/>
              <a:ext cx="21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  <a:spcAft>
                  <a:spcPts val="200"/>
                </a:spcAft>
              </a:pPr>
              <a:r>
                <a:rPr lang="es-ES_tradnl" altLang="pt-PT" sz="15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GARANTE O TEU FUTURO</a:t>
              </a:r>
              <a:endParaRPr lang="en-US" altLang="pt-PT" sz="1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pt-PT" sz="15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 UMA FORMAÇÃO SÓLIDA</a:t>
              </a:r>
              <a:endParaRPr lang="pt-PT" altLang="pt-PT" sz="1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41"/>
            <p:cNvSpPr>
              <a:spLocks noChangeShapeType="1"/>
            </p:cNvSpPr>
            <p:nvPr/>
          </p:nvSpPr>
          <p:spPr bwMode="auto">
            <a:xfrm>
              <a:off x="2389" y="3854"/>
              <a:ext cx="174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anchor="ctr"/>
            <a:lstStyle/>
            <a:p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371485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7430</TotalTime>
  <Words>584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Myriad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Helton General</cp:lastModifiedBy>
  <cp:revision>736</cp:revision>
  <cp:lastPrinted>2016-05-31T06:00:14Z</cp:lastPrinted>
  <dcterms:created xsi:type="dcterms:W3CDTF">2016-03-14T10:10:54Z</dcterms:created>
  <dcterms:modified xsi:type="dcterms:W3CDTF">2024-09-10T07:27:28Z</dcterms:modified>
</cp:coreProperties>
</file>